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67" r:id="rId15"/>
    <p:sldId id="272" r:id="rId16"/>
    <p:sldId id="274" r:id="rId17"/>
    <p:sldId id="273" r:id="rId18"/>
    <p:sldId id="270" r:id="rId19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DF8C9-0ABE-4D0B-A964-BC1BAB9D0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000" y="2847190"/>
            <a:ext cx="10255995" cy="3329581"/>
          </a:xfrm>
        </p:spPr>
        <p:txBody>
          <a:bodyPr/>
          <a:lstStyle/>
          <a:p>
            <a:pPr algn="ctr"/>
            <a:r>
              <a:rPr lang="en-AU" sz="8000" dirty="0">
                <a:latin typeface="Arial Narrow" panose="020B0606020202030204" pitchFamily="34" charset="0"/>
              </a:rPr>
              <a:t>Blakehurst High School</a:t>
            </a:r>
            <a:br>
              <a:rPr lang="en-AU" sz="8000" dirty="0">
                <a:latin typeface="Arial Narrow" panose="020B0606020202030204" pitchFamily="34" charset="0"/>
              </a:rPr>
            </a:br>
            <a:r>
              <a:rPr lang="en-AU" sz="2400" dirty="0">
                <a:latin typeface="Arial Narrow" panose="020B0606020202030204" pitchFamily="34" charset="0"/>
              </a:rPr>
              <a:t>Integrity, Rigour, Empathy</a:t>
            </a:r>
            <a:endParaRPr lang="en-AU" sz="8000" dirty="0">
              <a:latin typeface="Arial Narrow" panose="020B0606020202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CDC5A7-9E18-427A-9AB0-80E5323CB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495" y="278309"/>
            <a:ext cx="4483006" cy="448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17;p21">
            <a:extLst>
              <a:ext uri="{FF2B5EF4-FFF2-40B4-BE49-F238E27FC236}">
                <a16:creationId xmlns:a16="http://schemas.microsoft.com/office/drawing/2014/main" id="{C9A41340-3492-478E-BA1F-AE4DDF7A92DA}"/>
              </a:ext>
            </a:extLst>
          </p:cNvPr>
          <p:cNvSpPr txBox="1">
            <a:spLocks/>
          </p:cNvSpPr>
          <p:nvPr/>
        </p:nvSpPr>
        <p:spPr>
          <a:xfrm>
            <a:off x="407675" y="340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Subjects on offer:</a:t>
            </a:r>
          </a:p>
        </p:txBody>
      </p:sp>
      <p:sp>
        <p:nvSpPr>
          <p:cNvPr id="8" name="Google Shape;218;p21">
            <a:extLst>
              <a:ext uri="{FF2B5EF4-FFF2-40B4-BE49-F238E27FC236}">
                <a16:creationId xmlns:a16="http://schemas.microsoft.com/office/drawing/2014/main" id="{8C47BCD1-5E5A-49E2-B18C-09D05D44FC37}"/>
              </a:ext>
            </a:extLst>
          </p:cNvPr>
          <p:cNvSpPr txBox="1">
            <a:spLocks/>
          </p:cNvSpPr>
          <p:nvPr/>
        </p:nvSpPr>
        <p:spPr>
          <a:xfrm>
            <a:off x="407675" y="1686565"/>
            <a:ext cx="4199100" cy="27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Italian 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Japanese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Latin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Modern 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Greek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Music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Photographic and Digital Media</a:t>
            </a:r>
          </a:p>
        </p:txBody>
      </p:sp>
      <p:sp>
        <p:nvSpPr>
          <p:cNvPr id="9" name="Google Shape;219;p21">
            <a:extLst>
              <a:ext uri="{FF2B5EF4-FFF2-40B4-BE49-F238E27FC236}">
                <a16:creationId xmlns:a16="http://schemas.microsoft.com/office/drawing/2014/main" id="{14255BEF-02BC-4827-8AAF-529C44E2EF54}"/>
              </a:ext>
            </a:extLst>
          </p:cNvPr>
          <p:cNvSpPr txBox="1">
            <a:spLocks/>
          </p:cNvSpPr>
          <p:nvPr/>
        </p:nvSpPr>
        <p:spPr>
          <a:xfrm>
            <a:off x="4285410" y="1609165"/>
            <a:ext cx="5618245" cy="29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5560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Arial" panose="020B0604020202020204" pitchFamily="34" charset="0"/>
                <a:sym typeface="Nunito"/>
              </a:rPr>
              <a:t>PASS - Physical Activity &amp; Sport Studies 1</a:t>
            </a:r>
          </a:p>
          <a:p>
            <a:pPr marL="457200" indent="-35560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PASS - Physical Activity &amp; Sport Studies 2 (Futsal)</a:t>
            </a:r>
          </a:p>
          <a:p>
            <a:pPr marL="457200" indent="-35560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Textiles Technology (Fibre, Fabric and Fashion)</a:t>
            </a:r>
          </a:p>
          <a:p>
            <a:pPr marL="457200" indent="-35560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Visual Arts</a:t>
            </a:r>
          </a:p>
          <a:p>
            <a:pPr marL="457200" indent="-35560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Visual Design</a:t>
            </a:r>
          </a:p>
        </p:txBody>
      </p:sp>
    </p:spTree>
    <p:extLst>
      <p:ext uri="{BB962C8B-B14F-4D97-AF65-F5344CB8AC3E}">
        <p14:creationId xmlns:p14="http://schemas.microsoft.com/office/powerpoint/2010/main" val="38700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51;p25">
            <a:extLst>
              <a:ext uri="{FF2B5EF4-FFF2-40B4-BE49-F238E27FC236}">
                <a16:creationId xmlns:a16="http://schemas.microsoft.com/office/drawing/2014/main" id="{1AB78EAA-26A3-4F09-B667-29D363C4E21C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Key Points!</a:t>
            </a:r>
          </a:p>
        </p:txBody>
      </p:sp>
      <p:sp>
        <p:nvSpPr>
          <p:cNvPr id="7" name="Google Shape;252;p25">
            <a:extLst>
              <a:ext uri="{FF2B5EF4-FFF2-40B4-BE49-F238E27FC236}">
                <a16:creationId xmlns:a16="http://schemas.microsoft.com/office/drawing/2014/main" id="{08A64D38-5B8B-4470-9831-11DD3338B6F7}"/>
              </a:ext>
            </a:extLst>
          </p:cNvPr>
          <p:cNvSpPr txBox="1">
            <a:spLocks/>
          </p:cNvSpPr>
          <p:nvPr/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556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It is not essential to have studied a course during Year 7 or Year 8, you can still choose it for Years 9 and 10.</a:t>
            </a:r>
          </a:p>
          <a:p>
            <a:pPr marL="457200" indent="-3556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You should talk to the appropriate Head Teacher and teachers for advice.</a:t>
            </a:r>
            <a:r>
              <a:rPr lang="en-AU" sz="2800" dirty="0">
                <a:latin typeface="Arial Narrow" panose="020B0606020202030204" pitchFamily="34" charset="0"/>
                <a:ea typeface="Century Gothic"/>
                <a:cs typeface="Century Gothic"/>
                <a:sym typeface="Century Gothic"/>
              </a:rPr>
              <a:t> </a:t>
            </a:r>
          </a:p>
        </p:txBody>
      </p:sp>
      <p:pic>
        <p:nvPicPr>
          <p:cNvPr id="8" name="Google Shape;254;p25">
            <a:extLst>
              <a:ext uri="{FF2B5EF4-FFF2-40B4-BE49-F238E27FC236}">
                <a16:creationId xmlns:a16="http://schemas.microsoft.com/office/drawing/2014/main" id="{693895FF-449F-4118-8745-5D341BAE45EF}"/>
              </a:ext>
            </a:extLst>
          </p:cNvPr>
          <p:cNvPicPr preferRelativeResize="0"/>
          <p:nvPr/>
        </p:nvPicPr>
        <p:blipFill rotWithShape="1">
          <a:blip r:embed="rId3">
            <a:alphaModFix/>
            <a:lum bright="70000" contrast="-70000"/>
          </a:blip>
          <a:srcRect/>
          <a:stretch/>
        </p:blipFill>
        <p:spPr>
          <a:xfrm>
            <a:off x="4572000" y="4560766"/>
            <a:ext cx="1451634" cy="1451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55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60;p26">
            <a:extLst>
              <a:ext uri="{FF2B5EF4-FFF2-40B4-BE49-F238E27FC236}">
                <a16:creationId xmlns:a16="http://schemas.microsoft.com/office/drawing/2014/main" id="{0AB9F19A-5CC0-4C6C-8F0B-210CDC336633}"/>
              </a:ext>
            </a:extLst>
          </p:cNvPr>
          <p:cNvSpPr txBox="1">
            <a:spLocks/>
          </p:cNvSpPr>
          <p:nvPr/>
        </p:nvSpPr>
        <p:spPr>
          <a:xfrm>
            <a:off x="397549" y="377150"/>
            <a:ext cx="8036331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When choosing consider...</a:t>
            </a:r>
          </a:p>
        </p:txBody>
      </p:sp>
      <p:pic>
        <p:nvPicPr>
          <p:cNvPr id="7" name="Google Shape;261;p26">
            <a:extLst>
              <a:ext uri="{FF2B5EF4-FFF2-40B4-BE49-F238E27FC236}">
                <a16:creationId xmlns:a16="http://schemas.microsoft.com/office/drawing/2014/main" id="{3E58CC29-A4F0-430E-8953-C0B08A4597A0}"/>
              </a:ext>
            </a:extLst>
          </p:cNvPr>
          <p:cNvPicPr preferRelativeResize="0"/>
          <p:nvPr/>
        </p:nvPicPr>
        <p:blipFill rotWithShape="1">
          <a:blip r:embed="rId3">
            <a:alphaModFix/>
            <a:lum bright="70000" contrast="-70000"/>
          </a:blip>
          <a:srcRect/>
          <a:stretch/>
        </p:blipFill>
        <p:spPr>
          <a:xfrm>
            <a:off x="4224024" y="3507284"/>
            <a:ext cx="1943311" cy="25911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263;p26">
            <a:extLst>
              <a:ext uri="{FF2B5EF4-FFF2-40B4-BE49-F238E27FC236}">
                <a16:creationId xmlns:a16="http://schemas.microsoft.com/office/drawing/2014/main" id="{2873EBE4-CB7F-48F1-A67E-8BE3D6E897BF}"/>
              </a:ext>
            </a:extLst>
          </p:cNvPr>
          <p:cNvSpPr/>
          <p:nvPr/>
        </p:nvSpPr>
        <p:spPr>
          <a:xfrm>
            <a:off x="4287783" y="2164901"/>
            <a:ext cx="1556825" cy="10305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b="1" i="0" u="none" strike="noStrike" cap="none" dirty="0">
                <a:solidFill>
                  <a:srgbClr val="000000"/>
                </a:solidFill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What do I need to or want to know?</a:t>
            </a:r>
            <a:endParaRPr b="1" i="0" u="none" strike="noStrike" cap="none" dirty="0">
              <a:solidFill>
                <a:srgbClr val="000000"/>
              </a:solidFill>
              <a:latin typeface="Arial Narrow" panose="020B0606020202030204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0" name="Google Shape;264;p26">
            <a:extLst>
              <a:ext uri="{FF2B5EF4-FFF2-40B4-BE49-F238E27FC236}">
                <a16:creationId xmlns:a16="http://schemas.microsoft.com/office/drawing/2014/main" id="{B0E6F35E-1E85-4A7E-B2BB-1998BE97B643}"/>
              </a:ext>
            </a:extLst>
          </p:cNvPr>
          <p:cNvSpPr/>
          <p:nvPr/>
        </p:nvSpPr>
        <p:spPr>
          <a:xfrm>
            <a:off x="6095999" y="2275017"/>
            <a:ext cx="1556825" cy="1179600"/>
          </a:xfrm>
          <a:prstGeom prst="wedgeEllipseCallout">
            <a:avLst>
              <a:gd name="adj1" fmla="val -70288"/>
              <a:gd name="adj2" fmla="val 61992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b="1" i="0" u="none" strike="noStrike" cap="none" dirty="0">
                <a:solidFill>
                  <a:srgbClr val="000000"/>
                </a:solidFill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What am I good at?</a:t>
            </a:r>
            <a:endParaRPr b="1" i="0" u="none" strike="noStrike" cap="none" dirty="0">
              <a:solidFill>
                <a:srgbClr val="000000"/>
              </a:solidFill>
              <a:latin typeface="Arial Narrow" panose="020B0606020202030204" pitchFamily="34" charset="0"/>
              <a:ea typeface="Nunito"/>
              <a:cs typeface="Nunito"/>
              <a:sym typeface="Nunito"/>
            </a:endParaRPr>
          </a:p>
        </p:txBody>
      </p:sp>
      <p:sp>
        <p:nvSpPr>
          <p:cNvPr id="11" name="Google Shape;262;p26">
            <a:extLst>
              <a:ext uri="{FF2B5EF4-FFF2-40B4-BE49-F238E27FC236}">
                <a16:creationId xmlns:a16="http://schemas.microsoft.com/office/drawing/2014/main" id="{DFA2F1F7-E993-43C9-9FD0-56420934339A}"/>
              </a:ext>
            </a:extLst>
          </p:cNvPr>
          <p:cNvSpPr/>
          <p:nvPr/>
        </p:nvSpPr>
        <p:spPr>
          <a:xfrm>
            <a:off x="2533363" y="2349567"/>
            <a:ext cx="1330500" cy="1030500"/>
          </a:xfrm>
          <a:prstGeom prst="wedgeRectCallout">
            <a:avLst>
              <a:gd name="adj1" fmla="val 70413"/>
              <a:gd name="adj2" fmla="val 7189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2000" b="1" i="0" u="none" strike="noStrike" cap="none" dirty="0">
                <a:solidFill>
                  <a:srgbClr val="000000"/>
                </a:solidFill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What do I enjoy?</a:t>
            </a:r>
            <a:endParaRPr sz="2000" b="1" i="0" u="none" strike="noStrike" cap="none" dirty="0">
              <a:solidFill>
                <a:srgbClr val="000000"/>
              </a:solidFill>
              <a:latin typeface="Arial Narrow" panose="020B0606020202030204" pitchFamily="34" charset="0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9447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71;p27">
            <a:extLst>
              <a:ext uri="{FF2B5EF4-FFF2-40B4-BE49-F238E27FC236}">
                <a16:creationId xmlns:a16="http://schemas.microsoft.com/office/drawing/2014/main" id="{DA2F6553-164A-4B95-94A0-8F9A98A72F17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Be guided by...</a:t>
            </a:r>
          </a:p>
        </p:txBody>
      </p:sp>
      <p:sp>
        <p:nvSpPr>
          <p:cNvPr id="7" name="Google Shape;274;p27">
            <a:extLst>
              <a:ext uri="{FF2B5EF4-FFF2-40B4-BE49-F238E27FC236}">
                <a16:creationId xmlns:a16="http://schemas.microsoft.com/office/drawing/2014/main" id="{203AD587-E775-42D9-8F76-9688D80F9291}"/>
              </a:ext>
            </a:extLst>
          </p:cNvPr>
          <p:cNvSpPr/>
          <p:nvPr/>
        </p:nvSpPr>
        <p:spPr>
          <a:xfrm>
            <a:off x="1182819" y="3303471"/>
            <a:ext cx="2030400" cy="843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2000" b="1" i="0" u="none" strike="noStrike" cap="none" dirty="0">
                <a:solidFill>
                  <a:schemeClr val="bg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INTERESTS</a:t>
            </a:r>
            <a:endParaRPr sz="2000" b="1" i="0" u="none" strike="noStrike" cap="none" dirty="0">
              <a:solidFill>
                <a:schemeClr val="bg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8" name="Google Shape;273;p27">
            <a:extLst>
              <a:ext uri="{FF2B5EF4-FFF2-40B4-BE49-F238E27FC236}">
                <a16:creationId xmlns:a16="http://schemas.microsoft.com/office/drawing/2014/main" id="{5AA198B7-DA54-45DD-A21E-72FBA2630F7C}"/>
              </a:ext>
            </a:extLst>
          </p:cNvPr>
          <p:cNvSpPr/>
          <p:nvPr/>
        </p:nvSpPr>
        <p:spPr>
          <a:xfrm>
            <a:off x="3335069" y="3303471"/>
            <a:ext cx="2030400" cy="843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2000" b="1" i="0" u="none" strike="noStrike" cap="none" dirty="0">
                <a:solidFill>
                  <a:schemeClr val="bg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ABILITIES</a:t>
            </a:r>
            <a:endParaRPr sz="2000" b="1" i="0" u="none" strike="noStrike" cap="none" dirty="0">
              <a:solidFill>
                <a:schemeClr val="bg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9" name="Google Shape;272;p27">
            <a:extLst>
              <a:ext uri="{FF2B5EF4-FFF2-40B4-BE49-F238E27FC236}">
                <a16:creationId xmlns:a16="http://schemas.microsoft.com/office/drawing/2014/main" id="{E81A70D6-F5F7-4C5B-9D62-9C5583DCEE7C}"/>
              </a:ext>
            </a:extLst>
          </p:cNvPr>
          <p:cNvSpPr/>
          <p:nvPr/>
        </p:nvSpPr>
        <p:spPr>
          <a:xfrm>
            <a:off x="5487319" y="3290721"/>
            <a:ext cx="2030400" cy="843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2000" b="1" i="0" u="none" strike="noStrike" cap="none" dirty="0">
                <a:solidFill>
                  <a:schemeClr val="bg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FUTURE OPPORTUNITIES</a:t>
            </a:r>
            <a:endParaRPr sz="2000" b="1" i="0" u="none" strike="noStrike" cap="none" dirty="0">
              <a:solidFill>
                <a:schemeClr val="bg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75;p27">
            <a:extLst>
              <a:ext uri="{FF2B5EF4-FFF2-40B4-BE49-F238E27FC236}">
                <a16:creationId xmlns:a16="http://schemas.microsoft.com/office/drawing/2014/main" id="{41CAED61-8247-4D93-9ACC-E6A13E84E258}"/>
              </a:ext>
            </a:extLst>
          </p:cNvPr>
          <p:cNvSpPr/>
          <p:nvPr/>
        </p:nvSpPr>
        <p:spPr>
          <a:xfrm>
            <a:off x="7691919" y="3290721"/>
            <a:ext cx="2030400" cy="843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2000" b="1" i="0" u="none" strike="noStrike" cap="none" dirty="0">
                <a:solidFill>
                  <a:schemeClr val="bg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PASSION</a:t>
            </a:r>
            <a:endParaRPr sz="1600" b="1" i="0" u="none" strike="noStrike" cap="none" dirty="0">
              <a:solidFill>
                <a:schemeClr val="bg1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388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82;p28">
            <a:extLst>
              <a:ext uri="{FF2B5EF4-FFF2-40B4-BE49-F238E27FC236}">
                <a16:creationId xmlns:a16="http://schemas.microsoft.com/office/drawing/2014/main" id="{4EC6B6DF-291D-41BF-844C-CD4189A3E568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What’s Next?</a:t>
            </a:r>
          </a:p>
        </p:txBody>
      </p:sp>
      <p:sp>
        <p:nvSpPr>
          <p:cNvPr id="7" name="Google Shape;283;p28">
            <a:extLst>
              <a:ext uri="{FF2B5EF4-FFF2-40B4-BE49-F238E27FC236}">
                <a16:creationId xmlns:a16="http://schemas.microsoft.com/office/drawing/2014/main" id="{C4B11086-E168-442B-80E3-0EC150C90173}"/>
              </a:ext>
            </a:extLst>
          </p:cNvPr>
          <p:cNvSpPr txBox="1">
            <a:spLocks/>
          </p:cNvSpPr>
          <p:nvPr/>
        </p:nvSpPr>
        <p:spPr>
          <a:xfrm>
            <a:off x="819149" y="1990725"/>
            <a:ext cx="8776189" cy="3301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18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Subject selections will be made online it will open on July 23</a:t>
            </a:r>
            <a:r>
              <a:rPr lang="en-AU" sz="2800" baseline="300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rd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 2021 and close on July 30</a:t>
            </a:r>
            <a:r>
              <a:rPr lang="en-AU" sz="2800" baseline="300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th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 2021.  </a:t>
            </a:r>
          </a:p>
          <a:p>
            <a:pPr marL="4572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18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You will be required to rank your top SIX preferences. Remember that you may receive any of these in your subjects for 2022. </a:t>
            </a:r>
          </a:p>
          <a:p>
            <a:pPr marL="4572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18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TALK TO YOUR TEACHERS!</a:t>
            </a:r>
          </a:p>
          <a:p>
            <a:pPr marL="4572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18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We cannot guarantee all courses will run.</a:t>
            </a:r>
          </a:p>
          <a:p>
            <a:pPr marL="457200" indent="0">
              <a:lnSpc>
                <a:spcPct val="90000"/>
              </a:lnSpc>
              <a:spcBef>
                <a:spcPts val="1200"/>
              </a:spcBef>
              <a:buSzPts val="1300"/>
              <a:buFont typeface="Wingdings 3" charset="2"/>
              <a:buNone/>
            </a:pPr>
            <a:endParaRPr lang="en-AU" sz="1800" dirty="0">
              <a:solidFill>
                <a:srgbClr val="40404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200431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91;p29">
            <a:extLst>
              <a:ext uri="{FF2B5EF4-FFF2-40B4-BE49-F238E27FC236}">
                <a16:creationId xmlns:a16="http://schemas.microsoft.com/office/drawing/2014/main" id="{D0638B63-0744-4CC4-B384-3B5680B803C6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en-AU" sz="6000" dirty="0">
                <a:latin typeface="Arial" panose="020B0604020202020204" pitchFamily="34" charset="0"/>
                <a:cs typeface="Arial" panose="020B0604020202020204" pitchFamily="34" charset="0"/>
              </a:rPr>
              <a:t>Key Facts</a:t>
            </a:r>
          </a:p>
        </p:txBody>
      </p:sp>
      <p:sp>
        <p:nvSpPr>
          <p:cNvPr id="7" name="Google Shape;292;p29">
            <a:extLst>
              <a:ext uri="{FF2B5EF4-FFF2-40B4-BE49-F238E27FC236}">
                <a16:creationId xmlns:a16="http://schemas.microsoft.com/office/drawing/2014/main" id="{4FB8BFEF-ABEC-488C-835B-6A9EDF92108E}"/>
              </a:ext>
            </a:extLst>
          </p:cNvPr>
          <p:cNvSpPr txBox="1">
            <a:spLocks/>
          </p:cNvSpPr>
          <p:nvPr/>
        </p:nvSpPr>
        <p:spPr>
          <a:xfrm>
            <a:off x="819149" y="1755200"/>
            <a:ext cx="8776189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6195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1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Elective subjects are </a:t>
            </a:r>
            <a:r>
              <a:rPr lang="en-AU" sz="2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2-year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 courses.</a:t>
            </a:r>
          </a:p>
          <a:p>
            <a:pPr marL="457200" indent="-36195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1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Students </a:t>
            </a:r>
            <a:r>
              <a:rPr lang="en-AU" sz="2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will not be able to change</a:t>
            </a:r>
            <a:r>
              <a:rPr lang="en-AU" sz="2800" b="1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 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elective courses at the end of Year 9 - these courses are graded and will appear on the Record of School Achievement (</a:t>
            </a:r>
            <a:r>
              <a:rPr lang="en-AU" sz="2800" dirty="0" err="1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RoSA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).</a:t>
            </a:r>
          </a:p>
          <a:p>
            <a:pPr marL="457200" indent="-36195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1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Please see Page 2 of the Information Booklet under “Important Note” regarding subject preferences.</a:t>
            </a:r>
          </a:p>
        </p:txBody>
      </p:sp>
    </p:spTree>
    <p:extLst>
      <p:ext uri="{BB962C8B-B14F-4D97-AF65-F5344CB8AC3E}">
        <p14:creationId xmlns:p14="http://schemas.microsoft.com/office/powerpoint/2010/main" val="359941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91;p29">
            <a:extLst>
              <a:ext uri="{FF2B5EF4-FFF2-40B4-BE49-F238E27FC236}">
                <a16:creationId xmlns:a16="http://schemas.microsoft.com/office/drawing/2014/main" id="{D0638B63-0744-4CC4-B384-3B5680B803C6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" sz="6000" dirty="0">
                <a:latin typeface="Arial Narrow" panose="020B0606020202030204" pitchFamily="34" charset="0"/>
              </a:rPr>
              <a:t>Parents...</a:t>
            </a:r>
            <a:endParaRPr lang="en-AU" sz="6000" dirty="0">
              <a:latin typeface="Arial Narrow" panose="020B0606020202030204" pitchFamily="34" charset="0"/>
            </a:endParaRPr>
          </a:p>
        </p:txBody>
      </p:sp>
      <p:sp>
        <p:nvSpPr>
          <p:cNvPr id="7" name="Google Shape;292;p29">
            <a:extLst>
              <a:ext uri="{FF2B5EF4-FFF2-40B4-BE49-F238E27FC236}">
                <a16:creationId xmlns:a16="http://schemas.microsoft.com/office/drawing/2014/main" id="{4FB8BFEF-ABEC-488C-835B-6A9EDF92108E}"/>
              </a:ext>
            </a:extLst>
          </p:cNvPr>
          <p:cNvSpPr txBox="1">
            <a:spLocks/>
          </p:cNvSpPr>
          <p:nvPr/>
        </p:nvSpPr>
        <p:spPr>
          <a:xfrm>
            <a:off x="819150" y="2205000"/>
            <a:ext cx="7799556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55600">
              <a:lnSpc>
                <a:spcPct val="150000"/>
              </a:lnSpc>
              <a:spcBef>
                <a:spcPts val="0"/>
              </a:spcBef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Allow your child to make their own decision.</a:t>
            </a:r>
          </a:p>
          <a:p>
            <a:pPr marL="457200" indent="-355600">
              <a:lnSpc>
                <a:spcPct val="150000"/>
              </a:lnSpc>
              <a:spcBef>
                <a:spcPts val="0"/>
              </a:spcBef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BE SUPPORTIVE</a:t>
            </a:r>
          </a:p>
          <a:p>
            <a:pPr marL="457200" indent="-355600">
              <a:lnSpc>
                <a:spcPct val="150000"/>
              </a:lnSpc>
              <a:spcBef>
                <a:spcPts val="0"/>
              </a:spcBef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Relax and try to enjoy your child’s journey.</a:t>
            </a:r>
          </a:p>
        </p:txBody>
      </p:sp>
    </p:spTree>
    <p:extLst>
      <p:ext uri="{BB962C8B-B14F-4D97-AF65-F5344CB8AC3E}">
        <p14:creationId xmlns:p14="http://schemas.microsoft.com/office/powerpoint/2010/main" val="397644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97;p30">
            <a:extLst>
              <a:ext uri="{FF2B5EF4-FFF2-40B4-BE49-F238E27FC236}">
                <a16:creationId xmlns:a16="http://schemas.microsoft.com/office/drawing/2014/main" id="{85FB5B9A-1351-44A3-A593-B4B1F82B036A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Question &amp; Answer</a:t>
            </a:r>
          </a:p>
        </p:txBody>
      </p:sp>
      <p:sp>
        <p:nvSpPr>
          <p:cNvPr id="7" name="Google Shape;298;p30">
            <a:extLst>
              <a:ext uri="{FF2B5EF4-FFF2-40B4-BE49-F238E27FC236}">
                <a16:creationId xmlns:a16="http://schemas.microsoft.com/office/drawing/2014/main" id="{D9037E5B-B43D-4B47-B1BF-79A32C77F239}"/>
              </a:ext>
            </a:extLst>
          </p:cNvPr>
          <p:cNvSpPr txBox="1">
            <a:spLocks/>
          </p:cNvSpPr>
          <p:nvPr/>
        </p:nvSpPr>
        <p:spPr>
          <a:xfrm>
            <a:off x="819149" y="1990725"/>
            <a:ext cx="7987225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18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Any questions about tonight's presentation please type the comment section below.</a:t>
            </a:r>
          </a:p>
          <a:p>
            <a:pPr marL="4572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18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A google form will be emailed to parents and students tomorrow. Please complete this form for your questions. Answers will be publish in a FAQ style format or directly to you by Friday 23</a:t>
            </a:r>
            <a:r>
              <a:rPr lang="en-AU" sz="2800" baseline="300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rd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 July 2021.</a:t>
            </a:r>
          </a:p>
          <a:p>
            <a:pPr marL="457200">
              <a:lnSpc>
                <a:spcPct val="9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18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You will have the option to choose General Subject or Student Specific questions for any subject on offer. </a:t>
            </a:r>
          </a:p>
        </p:txBody>
      </p:sp>
      <p:pic>
        <p:nvPicPr>
          <p:cNvPr id="8" name="Google Shape;299;p30">
            <a:extLst>
              <a:ext uri="{FF2B5EF4-FFF2-40B4-BE49-F238E27FC236}">
                <a16:creationId xmlns:a16="http://schemas.microsoft.com/office/drawing/2014/main" id="{08FEEEE4-A891-4F7D-ACED-D30BFCC59BF9}"/>
              </a:ext>
            </a:extLst>
          </p:cNvPr>
          <p:cNvPicPr preferRelativeResize="0"/>
          <p:nvPr/>
        </p:nvPicPr>
        <p:blipFill rotWithShape="1">
          <a:blip r:embed="rId3">
            <a:alphaModFix/>
            <a:lum bright="70000" contrast="-70000"/>
          </a:blip>
          <a:srcRect/>
          <a:stretch/>
        </p:blipFill>
        <p:spPr>
          <a:xfrm>
            <a:off x="8519867" y="3214725"/>
            <a:ext cx="2590845" cy="2590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08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306;p31">
            <a:extLst>
              <a:ext uri="{FF2B5EF4-FFF2-40B4-BE49-F238E27FC236}">
                <a16:creationId xmlns:a16="http://schemas.microsoft.com/office/drawing/2014/main" id="{68962F4A-0BC9-4F20-9473-4D4DBAE2A483}"/>
              </a:ext>
            </a:extLst>
          </p:cNvPr>
          <p:cNvSpPr txBox="1">
            <a:spLocks/>
          </p:cNvSpPr>
          <p:nvPr/>
        </p:nvSpPr>
        <p:spPr>
          <a:xfrm>
            <a:off x="2666897" y="1762747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  <a:buSzPts val="3200"/>
            </a:pPr>
            <a:r>
              <a:rPr lang="en-AU" sz="6000" dirty="0">
                <a:latin typeface="Arial Narrow" panose="020B0606020202030204" pitchFamily="34" charset="0"/>
              </a:rPr>
              <a:t>THANK YOU!</a:t>
            </a:r>
          </a:p>
        </p:txBody>
      </p:sp>
      <p:pic>
        <p:nvPicPr>
          <p:cNvPr id="7" name="Google Shape;307;p31">
            <a:extLst>
              <a:ext uri="{FF2B5EF4-FFF2-40B4-BE49-F238E27FC236}">
                <a16:creationId xmlns:a16="http://schemas.microsoft.com/office/drawing/2014/main" id="{473B689A-6078-4B99-AF74-F3072AEC91BE}"/>
              </a:ext>
            </a:extLst>
          </p:cNvPr>
          <p:cNvPicPr preferRelativeResize="0"/>
          <p:nvPr/>
        </p:nvPicPr>
        <p:blipFill rotWithShape="1">
          <a:blip r:embed="rId3">
            <a:alphaModFix/>
            <a:lum bright="70000" contrast="-70000"/>
          </a:blip>
          <a:srcRect/>
          <a:stretch/>
        </p:blipFill>
        <p:spPr>
          <a:xfrm>
            <a:off x="4585178" y="3977859"/>
            <a:ext cx="1327574" cy="1327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420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DF8C9-0ABE-4D0B-A964-BC1BAB9D0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754" y="3250110"/>
            <a:ext cx="11390487" cy="3329581"/>
          </a:xfrm>
        </p:spPr>
        <p:txBody>
          <a:bodyPr/>
          <a:lstStyle/>
          <a:p>
            <a:pPr algn="ctr"/>
            <a:r>
              <a:rPr lang="en-AU" sz="6000" dirty="0">
                <a:latin typeface="Arial Narrow" panose="020B0606020202030204" pitchFamily="34" charset="0"/>
              </a:rPr>
              <a:t>Subject Selection Information Night 2021 </a:t>
            </a:r>
            <a:br>
              <a:rPr lang="en-AU" sz="6000" dirty="0">
                <a:latin typeface="Arial Narrow" panose="020B0606020202030204" pitchFamily="34" charset="0"/>
              </a:rPr>
            </a:br>
            <a:r>
              <a:rPr lang="en-AU" sz="2400" dirty="0">
                <a:latin typeface="Arial Narrow" panose="020B0606020202030204" pitchFamily="34" charset="0"/>
              </a:rPr>
              <a:t>Integrity, Rigour, Empathy</a:t>
            </a:r>
            <a:endParaRPr lang="en-AU" sz="5400" dirty="0">
              <a:latin typeface="Arial Narrow" panose="020B0606020202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CDC5A7-9E18-427A-9AB0-80E5323CB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495" y="278309"/>
            <a:ext cx="4483006" cy="448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1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B80E42-CEA8-4DE7-9782-D12C680C3ADD}"/>
              </a:ext>
            </a:extLst>
          </p:cNvPr>
          <p:cNvSpPr txBox="1"/>
          <p:nvPr/>
        </p:nvSpPr>
        <p:spPr>
          <a:xfrm>
            <a:off x="7338730" y="4047986"/>
            <a:ext cx="6662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Arial Narrow" panose="020B0606020202030204" pitchFamily="34" charset="0"/>
                <a:cs typeface="Arial" panose="020B0604020202020204" pitchFamily="34" charset="0"/>
              </a:rPr>
              <a:t>Year 9 (2022) and Year 10 (2023)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B656C479-696D-43CF-97DD-F0F87D6CA023}"/>
              </a:ext>
            </a:extLst>
          </p:cNvPr>
          <p:cNvSpPr/>
          <p:nvPr/>
        </p:nvSpPr>
        <p:spPr>
          <a:xfrm rot="16200000">
            <a:off x="4857148" y="2617393"/>
            <a:ext cx="1286933" cy="3384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8AC9D-0EE7-4D1F-BC14-EF3926BB6063}"/>
              </a:ext>
            </a:extLst>
          </p:cNvPr>
          <p:cNvSpPr/>
          <p:nvPr/>
        </p:nvSpPr>
        <p:spPr>
          <a:xfrm>
            <a:off x="1296463" y="4047986"/>
            <a:ext cx="2037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>
                <a:latin typeface="Arial Narrow" panose="020B0606020202030204" pitchFamily="34" charset="0"/>
                <a:cs typeface="Arial" panose="020B0604020202020204" pitchFamily="34" charset="0"/>
              </a:rPr>
              <a:t>Year 8 (2021) </a:t>
            </a:r>
            <a:endParaRPr lang="en-AU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1C0863-201B-43DC-AFFC-2BECF718B2C6}"/>
              </a:ext>
            </a:extLst>
          </p:cNvPr>
          <p:cNvSpPr/>
          <p:nvPr/>
        </p:nvSpPr>
        <p:spPr>
          <a:xfrm>
            <a:off x="1136922" y="909806"/>
            <a:ext cx="872738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6000" dirty="0">
                <a:latin typeface="Arial Narrow" panose="020B0606020202030204" pitchFamily="34" charset="0"/>
                <a:cs typeface="Arial" panose="020B0604020202020204" pitchFamily="34" charset="0"/>
              </a:rPr>
              <a:t>Welcome to Subject Selection </a:t>
            </a:r>
          </a:p>
          <a:p>
            <a:pPr algn="ctr"/>
            <a:r>
              <a:rPr lang="en-AU" sz="6000" dirty="0">
                <a:latin typeface="Arial Narrow" panose="020B0606020202030204" pitchFamily="34" charset="0"/>
                <a:cs typeface="Arial" panose="020B0604020202020204" pitchFamily="34" charset="0"/>
              </a:rPr>
              <a:t>Information Evening</a:t>
            </a:r>
            <a:endParaRPr lang="en-AU" sz="6000" dirty="0"/>
          </a:p>
        </p:txBody>
      </p:sp>
    </p:spTree>
    <p:extLst>
      <p:ext uri="{BB962C8B-B14F-4D97-AF65-F5344CB8AC3E}">
        <p14:creationId xmlns:p14="http://schemas.microsoft.com/office/powerpoint/2010/main" val="38412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1C0863-201B-43DC-AFFC-2BECF718B2C6}"/>
              </a:ext>
            </a:extLst>
          </p:cNvPr>
          <p:cNvSpPr/>
          <p:nvPr/>
        </p:nvSpPr>
        <p:spPr>
          <a:xfrm>
            <a:off x="2288044" y="909806"/>
            <a:ext cx="64251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6000" dirty="0">
                <a:latin typeface="Arial Narrow" panose="020B0606020202030204" pitchFamily="34" charset="0"/>
                <a:cs typeface="Arial" panose="020B0604020202020204" pitchFamily="34" charset="0"/>
              </a:rPr>
              <a:t>Curriculum – 3 Stages</a:t>
            </a:r>
            <a:endParaRPr lang="en-AU" sz="6000" dirty="0"/>
          </a:p>
        </p:txBody>
      </p:sp>
      <p:grpSp>
        <p:nvGrpSpPr>
          <p:cNvPr id="10" name="Google Shape;150;p15">
            <a:extLst>
              <a:ext uri="{FF2B5EF4-FFF2-40B4-BE49-F238E27FC236}">
                <a16:creationId xmlns:a16="http://schemas.microsoft.com/office/drawing/2014/main" id="{021F252C-7DCF-44D9-9376-F561634FCBE1}"/>
              </a:ext>
            </a:extLst>
          </p:cNvPr>
          <p:cNvGrpSpPr/>
          <p:nvPr/>
        </p:nvGrpSpPr>
        <p:grpSpPr>
          <a:xfrm>
            <a:off x="1031942" y="4012172"/>
            <a:ext cx="2154388" cy="1893488"/>
            <a:chOff x="1118224" y="283725"/>
            <a:chExt cx="2090826" cy="4076400"/>
          </a:xfrm>
        </p:grpSpPr>
        <p:sp>
          <p:nvSpPr>
            <p:cNvPr id="11" name="Google Shape;151;p15">
              <a:extLst>
                <a:ext uri="{FF2B5EF4-FFF2-40B4-BE49-F238E27FC236}">
                  <a16:creationId xmlns:a16="http://schemas.microsoft.com/office/drawing/2014/main" id="{4B1FF94C-DC77-4D17-BCF4-91618EFDD2E9}"/>
                </a:ext>
              </a:extLst>
            </p:cNvPr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52;p15">
              <a:extLst>
                <a:ext uri="{FF2B5EF4-FFF2-40B4-BE49-F238E27FC236}">
                  <a16:creationId xmlns:a16="http://schemas.microsoft.com/office/drawing/2014/main" id="{CBE220A7-26BC-44A8-AF0F-51D8D4D7DF51}"/>
                </a:ext>
              </a:extLst>
            </p:cNvPr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53;p15">
              <a:extLst>
                <a:ext uri="{FF2B5EF4-FFF2-40B4-BE49-F238E27FC236}">
                  <a16:creationId xmlns:a16="http://schemas.microsoft.com/office/drawing/2014/main" id="{9A04460A-34F0-4C24-9F0A-914F2CE00EEB}"/>
                </a:ext>
              </a:extLst>
            </p:cNvPr>
            <p:cNvSpPr/>
            <p:nvPr/>
          </p:nvSpPr>
          <p:spPr>
            <a:xfrm>
              <a:off x="1233850" y="470600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n" sz="3000" b="1" i="0" u="none" strike="noStrike" cap="none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 Narrow" panose="020B0606020202030204" pitchFamily="34" charset="0"/>
                  <a:ea typeface="Roboto"/>
                  <a:cs typeface="Roboto"/>
                  <a:sym typeface="Roboto"/>
                </a:rPr>
                <a:t>Stage 4</a:t>
              </a:r>
              <a:endParaRPr sz="3000" b="0" i="0" u="none" strike="noStrike" cap="none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4" name="Google Shape;154;p15">
              <a:extLst>
                <a:ext uri="{FF2B5EF4-FFF2-40B4-BE49-F238E27FC236}">
                  <a16:creationId xmlns:a16="http://schemas.microsoft.com/office/drawing/2014/main" id="{0A9A6368-2EC6-4A95-94B6-F421E4281B2A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5;p15">
              <a:extLst>
                <a:ext uri="{FF2B5EF4-FFF2-40B4-BE49-F238E27FC236}">
                  <a16:creationId xmlns:a16="http://schemas.microsoft.com/office/drawing/2014/main" id="{158DC959-571F-4CE7-A9C7-2BAC7376CD34}"/>
                </a:ext>
              </a:extLst>
            </p:cNvPr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" sz="2400" b="0" i="0" u="none" strike="noStrike" cap="none" dirty="0">
                  <a:solidFill>
                    <a:srgbClr val="FFFFFF"/>
                  </a:solidFill>
                  <a:latin typeface="Arial Narrow" panose="020B0606020202030204" pitchFamily="34" charset="0"/>
                  <a:ea typeface="Roboto"/>
                  <a:cs typeface="Roboto"/>
                  <a:sym typeface="Roboto"/>
                </a:rPr>
                <a:t>Years 7 &amp; 8</a:t>
              </a:r>
              <a:endParaRPr sz="2400" b="0" i="0" u="none" strike="noStrike" cap="none" dirty="0">
                <a:solidFill>
                  <a:srgbClr val="FFFFFF"/>
                </a:solidFill>
                <a:latin typeface="Arial Narrow" panose="020B0606020202030204" pitchFamily="34" charset="0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" name="Google Shape;156;p15">
            <a:extLst>
              <a:ext uri="{FF2B5EF4-FFF2-40B4-BE49-F238E27FC236}">
                <a16:creationId xmlns:a16="http://schemas.microsoft.com/office/drawing/2014/main" id="{EE1A4D66-3272-4200-9BE0-648C75F162BC}"/>
              </a:ext>
            </a:extLst>
          </p:cNvPr>
          <p:cNvGrpSpPr/>
          <p:nvPr/>
        </p:nvGrpSpPr>
        <p:grpSpPr>
          <a:xfrm>
            <a:off x="4982426" y="4023114"/>
            <a:ext cx="2227148" cy="1930991"/>
            <a:chOff x="1118224" y="283725"/>
            <a:chExt cx="2090826" cy="4076400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7" name="Google Shape;157;p15">
              <a:extLst>
                <a:ext uri="{FF2B5EF4-FFF2-40B4-BE49-F238E27FC236}">
                  <a16:creationId xmlns:a16="http://schemas.microsoft.com/office/drawing/2014/main" id="{5D279F05-E64A-4CA1-B0F7-5641161B9E31}"/>
                </a:ext>
              </a:extLst>
            </p:cNvPr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58;p15">
              <a:extLst>
                <a:ext uri="{FF2B5EF4-FFF2-40B4-BE49-F238E27FC236}">
                  <a16:creationId xmlns:a16="http://schemas.microsoft.com/office/drawing/2014/main" id="{ED8170EB-292E-454C-B8F2-C8E3A979B798}"/>
                </a:ext>
              </a:extLst>
            </p:cNvPr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chemeClr val="tx1"/>
            </a:solidFill>
            <a:ln w="19050" cap="flat" cmpd="sng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59;p15">
              <a:extLst>
                <a:ext uri="{FF2B5EF4-FFF2-40B4-BE49-F238E27FC236}">
                  <a16:creationId xmlns:a16="http://schemas.microsoft.com/office/drawing/2014/main" id="{9A52F6AB-4FD6-4EFE-9B4E-BA84D69D3AEE}"/>
                </a:ext>
              </a:extLst>
            </p:cNvPr>
            <p:cNvSpPr/>
            <p:nvPr/>
          </p:nvSpPr>
          <p:spPr>
            <a:xfrm>
              <a:off x="1233850" y="470600"/>
              <a:ext cx="1815000" cy="675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n" sz="3000" b="1" i="0" u="none" strike="noStrike" cap="none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 Narrow" panose="020B0606020202030204" pitchFamily="34" charset="0"/>
                  <a:ea typeface="Roboto"/>
                  <a:cs typeface="Roboto"/>
                  <a:sym typeface="Roboto"/>
                </a:rPr>
                <a:t>Stage 5</a:t>
              </a:r>
              <a:endParaRPr sz="3000" b="0" i="0" u="none" strike="noStrike" cap="none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0" name="Google Shape;160;p15">
              <a:extLst>
                <a:ext uri="{FF2B5EF4-FFF2-40B4-BE49-F238E27FC236}">
                  <a16:creationId xmlns:a16="http://schemas.microsoft.com/office/drawing/2014/main" id="{EB4A17D6-6471-4758-ACD1-E4E39AA06112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61;p15">
              <a:extLst>
                <a:ext uri="{FF2B5EF4-FFF2-40B4-BE49-F238E27FC236}">
                  <a16:creationId xmlns:a16="http://schemas.microsoft.com/office/drawing/2014/main" id="{B5785B04-6AE1-45DE-990B-2F094B757E2F}"/>
                </a:ext>
              </a:extLst>
            </p:cNvPr>
            <p:cNvSpPr/>
            <p:nvPr/>
          </p:nvSpPr>
          <p:spPr>
            <a:xfrm>
              <a:off x="1178649" y="3250231"/>
              <a:ext cx="2000187" cy="10854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" sz="2400" b="0" i="0" u="none" strike="noStrike" cap="none" dirty="0">
                  <a:solidFill>
                    <a:srgbClr val="FFFFFF"/>
                  </a:solidFill>
                  <a:latin typeface="Arial Narrow" panose="020B0606020202030204" pitchFamily="34" charset="0"/>
                  <a:ea typeface="Roboto"/>
                  <a:cs typeface="Roboto"/>
                  <a:sym typeface="Roboto"/>
                </a:rPr>
                <a:t>Years 9 &amp; 10</a:t>
              </a:r>
              <a:endParaRPr sz="2400" b="0" i="0" u="none" strike="noStrike" cap="none" dirty="0">
                <a:solidFill>
                  <a:srgbClr val="FFFFFF"/>
                </a:solidFill>
                <a:latin typeface="Arial Narrow" panose="020B0606020202030204" pitchFamily="34" charset="0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" name="Google Shape;162;p15">
            <a:extLst>
              <a:ext uri="{FF2B5EF4-FFF2-40B4-BE49-F238E27FC236}">
                <a16:creationId xmlns:a16="http://schemas.microsoft.com/office/drawing/2014/main" id="{B2C58ED9-BCC5-4B37-A617-37B07C9D737C}"/>
              </a:ext>
            </a:extLst>
          </p:cNvPr>
          <p:cNvGrpSpPr/>
          <p:nvPr/>
        </p:nvGrpSpPr>
        <p:grpSpPr>
          <a:xfrm>
            <a:off x="8713201" y="4051722"/>
            <a:ext cx="2176759" cy="1940774"/>
            <a:chOff x="1118224" y="283725"/>
            <a:chExt cx="2090826" cy="4076400"/>
          </a:xfrm>
        </p:grpSpPr>
        <p:sp>
          <p:nvSpPr>
            <p:cNvPr id="29" name="Google Shape;163;p15">
              <a:extLst>
                <a:ext uri="{FF2B5EF4-FFF2-40B4-BE49-F238E27FC236}">
                  <a16:creationId xmlns:a16="http://schemas.microsoft.com/office/drawing/2014/main" id="{AFA60E1B-B6E2-4170-B31A-C77584FFC858}"/>
                </a:ext>
              </a:extLst>
            </p:cNvPr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164;p15">
              <a:extLst>
                <a:ext uri="{FF2B5EF4-FFF2-40B4-BE49-F238E27FC236}">
                  <a16:creationId xmlns:a16="http://schemas.microsoft.com/office/drawing/2014/main" id="{D2118150-CA3D-4B8A-B71E-3EB560CC20DD}"/>
                </a:ext>
              </a:extLst>
            </p:cNvPr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65;p15">
              <a:extLst>
                <a:ext uri="{FF2B5EF4-FFF2-40B4-BE49-F238E27FC236}">
                  <a16:creationId xmlns:a16="http://schemas.microsoft.com/office/drawing/2014/main" id="{872E9BF5-80A0-4A51-9C94-F6D9134C8BF7}"/>
                </a:ext>
              </a:extLst>
            </p:cNvPr>
            <p:cNvSpPr/>
            <p:nvPr/>
          </p:nvSpPr>
          <p:spPr>
            <a:xfrm>
              <a:off x="1233850" y="470600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n" sz="3000" b="1" i="0" u="none" strike="noStrike" cap="none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 Narrow" panose="020B0606020202030204" pitchFamily="34" charset="0"/>
                  <a:ea typeface="Roboto"/>
                  <a:cs typeface="Roboto"/>
                  <a:sym typeface="Roboto"/>
                </a:rPr>
                <a:t>Stage 6</a:t>
              </a:r>
              <a:endParaRPr sz="3000" b="0" i="0" u="none" strike="noStrike" cap="none" dirty="0">
                <a:solidFill>
                  <a:schemeClr val="bg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2" name="Google Shape;166;p15">
              <a:extLst>
                <a:ext uri="{FF2B5EF4-FFF2-40B4-BE49-F238E27FC236}">
                  <a16:creationId xmlns:a16="http://schemas.microsoft.com/office/drawing/2014/main" id="{AB03E2FC-6F7D-4B01-8330-09770F87BDC8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67;p15">
              <a:extLst>
                <a:ext uri="{FF2B5EF4-FFF2-40B4-BE49-F238E27FC236}">
                  <a16:creationId xmlns:a16="http://schemas.microsoft.com/office/drawing/2014/main" id="{CA19492A-AF02-4C3F-ACE4-A5C8C809DF5C}"/>
                </a:ext>
              </a:extLst>
            </p:cNvPr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" sz="2400" b="0" i="0" u="none" strike="noStrike" cap="none" dirty="0">
                  <a:solidFill>
                    <a:srgbClr val="FFFFFF"/>
                  </a:solidFill>
                  <a:latin typeface="Arial Narrow" panose="020B0606020202030204" pitchFamily="34" charset="0"/>
                  <a:ea typeface="Roboto"/>
                  <a:cs typeface="Roboto"/>
                  <a:sym typeface="Roboto"/>
                </a:rPr>
                <a:t>Years 11 &amp; 12</a:t>
              </a:r>
              <a:endParaRPr sz="2400" b="0" i="0" u="none" strike="noStrike" cap="none" dirty="0">
                <a:solidFill>
                  <a:srgbClr val="FFFFFF"/>
                </a:solidFill>
                <a:latin typeface="Arial Narrow" panose="020B0606020202030204" pitchFamily="34" charset="0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E8A0ABA5-49E3-4835-82E5-D483620592B6}"/>
              </a:ext>
            </a:extLst>
          </p:cNvPr>
          <p:cNvSpPr/>
          <p:nvPr/>
        </p:nvSpPr>
        <p:spPr>
          <a:xfrm>
            <a:off x="2459798" y="2308692"/>
            <a:ext cx="69118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2400"/>
              </a:spcBef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Each course in each stage must follow the mandatory syllabus documents as determined by </a:t>
            </a:r>
            <a:r>
              <a:rPr lang="en-AU" sz="2800" dirty="0" err="1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NESA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659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24" name="Google Shape;173;p16">
            <a:extLst>
              <a:ext uri="{FF2B5EF4-FFF2-40B4-BE49-F238E27FC236}">
                <a16:creationId xmlns:a16="http://schemas.microsoft.com/office/drawing/2014/main" id="{7A3F1582-887E-4EA9-ABB1-77866ED6450B}"/>
              </a:ext>
            </a:extLst>
          </p:cNvPr>
          <p:cNvSpPr txBox="1">
            <a:spLocks/>
          </p:cNvSpPr>
          <p:nvPr/>
        </p:nvSpPr>
        <p:spPr>
          <a:xfrm>
            <a:off x="261258" y="391038"/>
            <a:ext cx="904254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Record of School Achievement (</a:t>
            </a:r>
            <a:r>
              <a:rPr lang="en-AU" sz="6000" dirty="0" err="1">
                <a:latin typeface="Arial Narrow" panose="020B0606020202030204" pitchFamily="34" charset="0"/>
              </a:rPr>
              <a:t>RoSA</a:t>
            </a:r>
            <a:r>
              <a:rPr lang="en-AU" sz="6000" dirty="0"/>
              <a:t>)</a:t>
            </a:r>
          </a:p>
        </p:txBody>
      </p:sp>
      <p:sp>
        <p:nvSpPr>
          <p:cNvPr id="25" name="Google Shape;174;p16">
            <a:extLst>
              <a:ext uri="{FF2B5EF4-FFF2-40B4-BE49-F238E27FC236}">
                <a16:creationId xmlns:a16="http://schemas.microsoft.com/office/drawing/2014/main" id="{D220DC80-7BE1-4A30-90CE-9E57877689EA}"/>
              </a:ext>
            </a:extLst>
          </p:cNvPr>
          <p:cNvSpPr txBox="1">
            <a:spLocks/>
          </p:cNvSpPr>
          <p:nvPr/>
        </p:nvSpPr>
        <p:spPr>
          <a:xfrm>
            <a:off x="790128" y="2680151"/>
            <a:ext cx="8339804" cy="28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200"/>
              </a:spcBef>
              <a:buSzPts val="1300"/>
              <a:buNone/>
            </a:pPr>
            <a:r>
              <a:rPr lang="en-AU" sz="2800" i="1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You are required to:</a:t>
            </a:r>
          </a:p>
          <a:p>
            <a:pPr marL="457200">
              <a:lnSpc>
                <a:spcPct val="8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Work diligently for two years</a:t>
            </a:r>
          </a:p>
          <a:p>
            <a:pPr marL="457200">
              <a:lnSpc>
                <a:spcPct val="8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Apply yourself seriously and work consistently in all of your subjects</a:t>
            </a:r>
          </a:p>
          <a:p>
            <a:pPr marL="457200">
              <a:lnSpc>
                <a:spcPct val="8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Complete all assessment tasks for each course studied</a:t>
            </a:r>
          </a:p>
        </p:txBody>
      </p:sp>
    </p:spTree>
    <p:extLst>
      <p:ext uri="{BB962C8B-B14F-4D97-AF65-F5344CB8AC3E}">
        <p14:creationId xmlns:p14="http://schemas.microsoft.com/office/powerpoint/2010/main" val="229181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181;p17">
            <a:extLst>
              <a:ext uri="{FF2B5EF4-FFF2-40B4-BE49-F238E27FC236}">
                <a16:creationId xmlns:a16="http://schemas.microsoft.com/office/drawing/2014/main" id="{593826DE-6131-4785-80F7-5F472F157176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Be Aware!</a:t>
            </a:r>
          </a:p>
        </p:txBody>
      </p:sp>
      <p:sp>
        <p:nvSpPr>
          <p:cNvPr id="8" name="Google Shape;182;p17">
            <a:extLst>
              <a:ext uri="{FF2B5EF4-FFF2-40B4-BE49-F238E27FC236}">
                <a16:creationId xmlns:a16="http://schemas.microsoft.com/office/drawing/2014/main" id="{3713E713-CD6D-48A2-9792-EFB1E2BBF438}"/>
              </a:ext>
            </a:extLst>
          </p:cNvPr>
          <p:cNvSpPr txBox="1">
            <a:spLocks/>
          </p:cNvSpPr>
          <p:nvPr/>
        </p:nvSpPr>
        <p:spPr>
          <a:xfrm>
            <a:off x="994248" y="2486340"/>
            <a:ext cx="8262294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31800">
              <a:lnSpc>
                <a:spcPct val="8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Failure to apply yourself may result in official warning letters being sent home and an eventual ‘N’ determination.</a:t>
            </a:r>
          </a:p>
          <a:p>
            <a:pPr marL="431800">
              <a:lnSpc>
                <a:spcPct val="80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This may result in you not being allowed to either proceed to Year 10 or Year 11.</a:t>
            </a:r>
          </a:p>
        </p:txBody>
      </p:sp>
    </p:spTree>
    <p:extLst>
      <p:ext uri="{BB962C8B-B14F-4D97-AF65-F5344CB8AC3E}">
        <p14:creationId xmlns:p14="http://schemas.microsoft.com/office/powerpoint/2010/main" val="273063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189;p18">
            <a:extLst>
              <a:ext uri="{FF2B5EF4-FFF2-40B4-BE49-F238E27FC236}">
                <a16:creationId xmlns:a16="http://schemas.microsoft.com/office/drawing/2014/main" id="{F74EA2E0-196D-45C2-BACC-AF442536CE93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  <a:cs typeface="Arial" panose="020B0604020202020204" pitchFamily="34" charset="0"/>
              </a:rPr>
              <a:t>Compulsory Subjects</a:t>
            </a:r>
          </a:p>
        </p:txBody>
      </p:sp>
      <p:sp>
        <p:nvSpPr>
          <p:cNvPr id="7" name="Google Shape;190;p18">
            <a:extLst>
              <a:ext uri="{FF2B5EF4-FFF2-40B4-BE49-F238E27FC236}">
                <a16:creationId xmlns:a16="http://schemas.microsoft.com/office/drawing/2014/main" id="{605DE069-8C60-4B10-B9E6-BEAE72B25017}"/>
              </a:ext>
            </a:extLst>
          </p:cNvPr>
          <p:cNvSpPr txBox="1">
            <a:spLocks/>
          </p:cNvSpPr>
          <p:nvPr/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English</a:t>
            </a:r>
          </a:p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Mathematics</a:t>
            </a:r>
          </a:p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Science</a:t>
            </a:r>
          </a:p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History/Geography</a:t>
            </a:r>
          </a:p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Personal Development, Health &amp; Physical Education</a:t>
            </a:r>
          </a:p>
        </p:txBody>
      </p:sp>
    </p:spTree>
    <p:extLst>
      <p:ext uri="{BB962C8B-B14F-4D97-AF65-F5344CB8AC3E}">
        <p14:creationId xmlns:p14="http://schemas.microsoft.com/office/powerpoint/2010/main" val="287506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197;p19">
            <a:extLst>
              <a:ext uri="{FF2B5EF4-FFF2-40B4-BE49-F238E27FC236}">
                <a16:creationId xmlns:a16="http://schemas.microsoft.com/office/drawing/2014/main" id="{8E322637-B508-4B1D-8FAC-34C47D5CE04C}"/>
              </a:ext>
            </a:extLst>
          </p:cNvPr>
          <p:cNvSpPr txBox="1">
            <a:spLocks/>
          </p:cNvSpPr>
          <p:nvPr/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Elective Subjects</a:t>
            </a:r>
          </a:p>
        </p:txBody>
      </p:sp>
      <p:sp>
        <p:nvSpPr>
          <p:cNvPr id="7" name="Google Shape;198;p19">
            <a:extLst>
              <a:ext uri="{FF2B5EF4-FFF2-40B4-BE49-F238E27FC236}">
                <a16:creationId xmlns:a16="http://schemas.microsoft.com/office/drawing/2014/main" id="{AD0301DC-8080-4BED-9B1F-D6A60E08FB5C}"/>
              </a:ext>
            </a:extLst>
          </p:cNvPr>
          <p:cNvSpPr txBox="1">
            <a:spLocks/>
          </p:cNvSpPr>
          <p:nvPr/>
        </p:nvSpPr>
        <p:spPr>
          <a:xfrm>
            <a:off x="819149" y="1990725"/>
            <a:ext cx="8268579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Students study three elective subjects in Years 9 and 10.</a:t>
            </a:r>
          </a:p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You choose three subjects that you will study for two years.</a:t>
            </a:r>
          </a:p>
          <a:p>
            <a:pPr marL="457200" indent="-3683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200"/>
              <a:buFont typeface="Wingdings" panose="05000000000000000000" pitchFamily="2" charset="2"/>
              <a:buChar char="Ø"/>
            </a:pPr>
            <a:r>
              <a:rPr lang="en-AU" sz="2800" b="1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Please note: </a:t>
            </a: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you may receive any subject listed in your 6 selections</a:t>
            </a:r>
          </a:p>
        </p:txBody>
      </p:sp>
    </p:spTree>
    <p:extLst>
      <p:ext uri="{BB962C8B-B14F-4D97-AF65-F5344CB8AC3E}">
        <p14:creationId xmlns:p14="http://schemas.microsoft.com/office/powerpoint/2010/main" val="38068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723F0E-8264-4D9A-9577-EB9EF3B3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339" y="105480"/>
            <a:ext cx="2480317" cy="2480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0ADAA1-D5B9-4B82-B4C1-7A989BDAAA4C}"/>
              </a:ext>
            </a:extLst>
          </p:cNvPr>
          <p:cNvSpPr/>
          <p:nvPr/>
        </p:nvSpPr>
        <p:spPr>
          <a:xfrm>
            <a:off x="9722319" y="2495485"/>
            <a:ext cx="235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latin typeface="Arial Narrow" panose="020B0606020202030204" pitchFamily="34" charset="0"/>
              </a:rPr>
              <a:t>Integrity, Rigour, Empathy</a:t>
            </a:r>
            <a:endParaRPr lang="en-AU" dirty="0"/>
          </a:p>
        </p:txBody>
      </p:sp>
      <p:sp>
        <p:nvSpPr>
          <p:cNvPr id="4" name="Google Shape;206;p20">
            <a:extLst>
              <a:ext uri="{FF2B5EF4-FFF2-40B4-BE49-F238E27FC236}">
                <a16:creationId xmlns:a16="http://schemas.microsoft.com/office/drawing/2014/main" id="{CF960E8C-6F0E-4DB0-9AE0-A411371353F8}"/>
              </a:ext>
            </a:extLst>
          </p:cNvPr>
          <p:cNvSpPr txBox="1">
            <a:spLocks/>
          </p:cNvSpPr>
          <p:nvPr/>
        </p:nvSpPr>
        <p:spPr>
          <a:xfrm>
            <a:off x="407675" y="340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SzPts val="3000"/>
            </a:pPr>
            <a:r>
              <a:rPr lang="en-AU" sz="6000" dirty="0">
                <a:latin typeface="Arial Narrow" panose="020B0606020202030204" pitchFamily="34" charset="0"/>
              </a:rPr>
              <a:t>Subjects on offer:</a:t>
            </a:r>
          </a:p>
        </p:txBody>
      </p:sp>
      <p:sp>
        <p:nvSpPr>
          <p:cNvPr id="8" name="Google Shape;207;p20">
            <a:extLst>
              <a:ext uri="{FF2B5EF4-FFF2-40B4-BE49-F238E27FC236}">
                <a16:creationId xmlns:a16="http://schemas.microsoft.com/office/drawing/2014/main" id="{52ECF894-C734-4095-89B3-F1154EFF0031}"/>
              </a:ext>
            </a:extLst>
          </p:cNvPr>
          <p:cNvSpPr txBox="1">
            <a:spLocks/>
          </p:cNvSpPr>
          <p:nvPr/>
        </p:nvSpPr>
        <p:spPr>
          <a:xfrm>
            <a:off x="513282" y="1647015"/>
            <a:ext cx="3938700" cy="26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Child Studies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Chinese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Commerce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Dance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Design Innovation STEM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Drama</a:t>
            </a:r>
          </a:p>
        </p:txBody>
      </p:sp>
      <p:sp>
        <p:nvSpPr>
          <p:cNvPr id="9" name="Google Shape;208;p20">
            <a:extLst>
              <a:ext uri="{FF2B5EF4-FFF2-40B4-BE49-F238E27FC236}">
                <a16:creationId xmlns:a16="http://schemas.microsoft.com/office/drawing/2014/main" id="{B19F2AE2-5A82-48B9-9F9A-21B36F3B0825}"/>
              </a:ext>
            </a:extLst>
          </p:cNvPr>
          <p:cNvSpPr txBox="1">
            <a:spLocks/>
          </p:cNvSpPr>
          <p:nvPr/>
        </p:nvSpPr>
        <p:spPr>
          <a:xfrm>
            <a:off x="4578961" y="1647015"/>
            <a:ext cx="5143358" cy="26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Food Technology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French</a:t>
            </a: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Graphics Technology</a:t>
            </a:r>
          </a:p>
          <a:p>
            <a:pPr marL="457200" indent="-355600"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chemeClr val="lt1"/>
                </a:solidFill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Histories &amp; Mysteries</a:t>
            </a:r>
            <a:endParaRPr lang="en-AU" sz="2800" dirty="0">
              <a:latin typeface="Arial Narrow" panose="020B0606020202030204" pitchFamily="34" charset="0"/>
              <a:ea typeface="Nunito"/>
              <a:cs typeface="Nunito"/>
              <a:sym typeface="Nunito"/>
            </a:endParaRPr>
          </a:p>
          <a:p>
            <a:pPr marL="457200" indent="-355600">
              <a:lnSpc>
                <a:spcPct val="115000"/>
              </a:lnSpc>
              <a:spcBef>
                <a:spcPts val="1200"/>
              </a:spcBef>
              <a:buClr>
                <a:schemeClr val="bg2">
                  <a:lumMod val="60000"/>
                  <a:lumOff val="4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en-AU" sz="2800" dirty="0">
                <a:latin typeface="Arial Narrow" panose="020B0606020202030204" pitchFamily="34" charset="0"/>
                <a:ea typeface="Nunito"/>
                <a:cs typeface="Nunito"/>
                <a:sym typeface="Nunito"/>
              </a:rPr>
              <a:t>Industrial Technology - Timber</a:t>
            </a:r>
          </a:p>
        </p:txBody>
      </p:sp>
    </p:spTree>
    <p:extLst>
      <p:ext uri="{BB962C8B-B14F-4D97-AF65-F5344CB8AC3E}">
        <p14:creationId xmlns:p14="http://schemas.microsoft.com/office/powerpoint/2010/main" val="286068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2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7AC3F0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3969</TotalTime>
  <Words>655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Century Gothic</vt:lpstr>
      <vt:lpstr>Nunito</vt:lpstr>
      <vt:lpstr>Wingdings</vt:lpstr>
      <vt:lpstr>Wingdings 3</vt:lpstr>
      <vt:lpstr>Ion</vt:lpstr>
      <vt:lpstr>Blakehurst High School Integrity, Rigour, Empathy</vt:lpstr>
      <vt:lpstr>Subject Selection Information Night 2021  Integrity, Rigour, Empathy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Blakehurst High School</dc:title>
  <dc:creator>Jacqui Simpson</dc:creator>
  <cp:lastModifiedBy>Jacqui Simpson</cp:lastModifiedBy>
  <cp:revision>29</cp:revision>
  <cp:lastPrinted>2020-06-05T03:03:36Z</cp:lastPrinted>
  <dcterms:created xsi:type="dcterms:W3CDTF">2020-06-02T09:14:56Z</dcterms:created>
  <dcterms:modified xsi:type="dcterms:W3CDTF">2021-07-14T23:00:26Z</dcterms:modified>
</cp:coreProperties>
</file>